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5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6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5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3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60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85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4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3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States_cities_by_popul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opendatasoft.com/explore/dataset/us-zip-code-latitude-and-longitude/tabl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E5F16-0C25-4B5B-9ABD-13215678F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7" b="90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EF39-3552-4EAD-B675-6A98D2CA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800" dirty="0"/>
              <a:t>Identification of Cities for Foodies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CC036-5A10-4E33-8D12-F8F3ACA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8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431F-C6C8-4335-AAD1-EE6BF170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cities for Foodies is good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41A90-8545-41DB-9748-52561A43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foodie is a person who eats food not only out of hunger but due to their interest or hobby [1]</a:t>
            </a:r>
          </a:p>
          <a:p>
            <a:r>
              <a:rPr lang="en-US" dirty="0"/>
              <a:t>In 2014 the food marketing system supplied about $1.46 trillion worth of food [2]</a:t>
            </a:r>
          </a:p>
          <a:p>
            <a:r>
              <a:rPr lang="en-US" dirty="0"/>
              <a:t>The food marketing business has pushed cities around the world to develop their restaurant industry to become diverse and plentiful</a:t>
            </a:r>
          </a:p>
          <a:p>
            <a:r>
              <a:rPr lang="en-US" dirty="0"/>
              <a:t>This exploration will be useful for foodies looking to travel to cities on their next adventure or for the cities looking to bring in more tourism</a:t>
            </a:r>
          </a:p>
        </p:txBody>
      </p:sp>
    </p:spTree>
    <p:extLst>
      <p:ext uri="{BB962C8B-B14F-4D97-AF65-F5344CB8AC3E}">
        <p14:creationId xmlns:p14="http://schemas.microsoft.com/office/powerpoint/2010/main" val="241891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B679-8D63-4867-85A7-60FD961E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A11C-2F1C-4AB1-BDB9-D0D97FA2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city data was scraped from </a:t>
            </a:r>
            <a:r>
              <a:rPr lang="en-US" dirty="0">
                <a:latin typeface="-apple-system"/>
                <a:hlinkClick r:id="rId2"/>
              </a:rPr>
              <a:t>https://en.wikipedia.org/wiki/List_of_United_States_cities_by_population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This dataset was refined to show only population density and land area for the cities and sorted by each of these categories</a:t>
            </a:r>
          </a:p>
          <a:p>
            <a:r>
              <a:rPr lang="en-US" dirty="0">
                <a:latin typeface="-apple-system"/>
              </a:rPr>
              <a:t>Baltimore was picked as the first city and the sorted data was used to find similar cities from both categories</a:t>
            </a:r>
          </a:p>
          <a:p>
            <a:r>
              <a:rPr lang="en-US" dirty="0">
                <a:latin typeface="-apple-system"/>
              </a:rPr>
              <a:t>These cities are Seattle, WA and Milwaukee, 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6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F7A3-3BD0-4655-AB17-37463B37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6DC98-4827-4397-A698-6A7404574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 code data with longitudes and latitudes was imported from </a:t>
            </a:r>
            <a:r>
              <a:rPr lang="en-US" dirty="0">
                <a:hlinkClick r:id="rId2"/>
              </a:rPr>
              <a:t>https://public.opendatasoft.com/explore/dataset/us-zip-code-latitude-and-longitude/table/</a:t>
            </a:r>
            <a:endParaRPr lang="en-US" dirty="0"/>
          </a:p>
          <a:p>
            <a:r>
              <a:rPr lang="en-US" dirty="0"/>
              <a:t>The longitudes and latitudes of each zip code were used to pull Foursquare venue data</a:t>
            </a:r>
          </a:p>
          <a:p>
            <a:r>
              <a:rPr lang="en-US" dirty="0"/>
              <a:t>This venue data was refined to show only food related venues (using the category data) and was rid of duplicates</a:t>
            </a:r>
          </a:p>
          <a:p>
            <a:r>
              <a:rPr lang="en-US" dirty="0"/>
              <a:t>Each food category was given a numeric label and was used to map the different types of categories</a:t>
            </a:r>
          </a:p>
        </p:txBody>
      </p:sp>
    </p:spTree>
    <p:extLst>
      <p:ext uri="{BB962C8B-B14F-4D97-AF65-F5344CB8AC3E}">
        <p14:creationId xmlns:p14="http://schemas.microsoft.com/office/powerpoint/2010/main" val="4463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08F0-9E3B-4D4C-BA67-E249FDB4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Baltimore Food Venue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C7E03-0D92-4F42-A11B-2C796189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2EFE7-865A-4FD8-B12F-100613B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8" y="1341651"/>
            <a:ext cx="5174215" cy="5319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D93D2-3987-4EC1-BE4E-3AFC947F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81" y="1754188"/>
            <a:ext cx="5456729" cy="4494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6EB07B-96B9-4F51-9BE8-F10C82749FD0}"/>
              </a:ext>
            </a:extLst>
          </p:cNvPr>
          <p:cNvSpPr/>
          <p:nvPr/>
        </p:nvSpPr>
        <p:spPr>
          <a:xfrm>
            <a:off x="2717975" y="3821561"/>
            <a:ext cx="1248629" cy="9648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432517-E043-4D72-8C6E-831CD14853C2}"/>
              </a:ext>
            </a:extLst>
          </p:cNvPr>
          <p:cNvSpPr/>
          <p:nvPr/>
        </p:nvSpPr>
        <p:spPr>
          <a:xfrm>
            <a:off x="6221481" y="1748932"/>
            <a:ext cx="5456729" cy="4499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2CC7EF-54F5-4F1E-9571-2E70396360B5}"/>
              </a:ext>
            </a:extLst>
          </p:cNvPr>
          <p:cNvCxnSpPr/>
          <p:nvPr/>
        </p:nvCxnSpPr>
        <p:spPr>
          <a:xfrm flipV="1">
            <a:off x="3966604" y="1754187"/>
            <a:ext cx="2254877" cy="2067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2C009-B859-4C63-8AF6-C3FD852BFD05}"/>
              </a:ext>
            </a:extLst>
          </p:cNvPr>
          <p:cNvCxnSpPr>
            <a:cxnSpLocks/>
          </p:cNvCxnSpPr>
          <p:nvPr/>
        </p:nvCxnSpPr>
        <p:spPr>
          <a:xfrm>
            <a:off x="3966604" y="4786411"/>
            <a:ext cx="2254877" cy="14715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9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4BFEF-CA60-4820-847C-1D7665ED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Food Venue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253D-D75E-4460-88AB-D6F627310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B7DF1-18A3-4016-8DF6-3CF49BB2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62" y="1355835"/>
            <a:ext cx="6244095" cy="5218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F2E3C-7AB3-434B-A617-494778E4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703" y="1690688"/>
            <a:ext cx="5150202" cy="4382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573EC3-2048-47E9-98EE-2FA0FCAB7A70}"/>
              </a:ext>
            </a:extLst>
          </p:cNvPr>
          <p:cNvSpPr/>
          <p:nvPr/>
        </p:nvSpPr>
        <p:spPr>
          <a:xfrm>
            <a:off x="3209859" y="3821561"/>
            <a:ext cx="1248629" cy="9648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A9474-BD4A-45DC-8616-8520614E15E7}"/>
              </a:ext>
            </a:extLst>
          </p:cNvPr>
          <p:cNvSpPr/>
          <p:nvPr/>
        </p:nvSpPr>
        <p:spPr>
          <a:xfrm>
            <a:off x="6810703" y="1688859"/>
            <a:ext cx="5150202" cy="43824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D70754-2ADE-4197-803A-BAB0EC0B0C02}"/>
              </a:ext>
            </a:extLst>
          </p:cNvPr>
          <p:cNvCxnSpPr>
            <a:cxnSpLocks/>
          </p:cNvCxnSpPr>
          <p:nvPr/>
        </p:nvCxnSpPr>
        <p:spPr>
          <a:xfrm flipV="1">
            <a:off x="4464303" y="1688859"/>
            <a:ext cx="2346400" cy="21327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F8432-B596-48AF-AFF5-EF05497AA353}"/>
              </a:ext>
            </a:extLst>
          </p:cNvPr>
          <p:cNvCxnSpPr>
            <a:cxnSpLocks/>
          </p:cNvCxnSpPr>
          <p:nvPr/>
        </p:nvCxnSpPr>
        <p:spPr>
          <a:xfrm>
            <a:off x="4464303" y="4786411"/>
            <a:ext cx="2346400" cy="12848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22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698E-604C-4864-815E-F74EB83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Milwaukee Food Venue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1FC1-B657-4BE2-BB33-62E0633DE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07B7A-03CF-45F7-AFA9-0EA04AB3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8" y="1485763"/>
            <a:ext cx="6201268" cy="517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DAA74-AE29-4667-8A2F-2694C3CF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68" y="1690688"/>
            <a:ext cx="4811675" cy="4676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78ADAA-49B2-4B22-A650-233BC3846335}"/>
              </a:ext>
            </a:extLst>
          </p:cNvPr>
          <p:cNvSpPr/>
          <p:nvPr/>
        </p:nvSpPr>
        <p:spPr>
          <a:xfrm>
            <a:off x="4269301" y="3638681"/>
            <a:ext cx="1248629" cy="9648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E5FCE-AE9B-41E5-A27A-85050CF1B90A}"/>
              </a:ext>
            </a:extLst>
          </p:cNvPr>
          <p:cNvSpPr/>
          <p:nvPr/>
        </p:nvSpPr>
        <p:spPr>
          <a:xfrm>
            <a:off x="7039468" y="1690688"/>
            <a:ext cx="4811675" cy="4680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9A06C-0E87-4144-ACBF-90A3F7F3AE1F}"/>
              </a:ext>
            </a:extLst>
          </p:cNvPr>
          <p:cNvCxnSpPr>
            <a:cxnSpLocks/>
          </p:cNvCxnSpPr>
          <p:nvPr/>
        </p:nvCxnSpPr>
        <p:spPr>
          <a:xfrm flipV="1">
            <a:off x="5517930" y="1673225"/>
            <a:ext cx="1521538" cy="1991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71126-EBDC-4A3C-A139-80F80F8578D9}"/>
              </a:ext>
            </a:extLst>
          </p:cNvPr>
          <p:cNvCxnSpPr>
            <a:cxnSpLocks/>
          </p:cNvCxnSpPr>
          <p:nvPr/>
        </p:nvCxnSpPr>
        <p:spPr>
          <a:xfrm>
            <a:off x="5517930" y="4603531"/>
            <a:ext cx="1521538" cy="1763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1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3F65-3AA5-4A5A-BBAB-22794FF3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food venues per 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9664F-7A4D-48E1-B3FB-C1D9B1C9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26" y="2227375"/>
            <a:ext cx="4062024" cy="3079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E5627-2901-4088-8204-DA29D459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75" y="2227375"/>
            <a:ext cx="3982036" cy="307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5541-2E7A-49AB-9B07-902AF439E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" y="2227375"/>
            <a:ext cx="4072757" cy="3079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B79AB-4DD6-4796-9C16-677C0BB13DC6}"/>
              </a:ext>
            </a:extLst>
          </p:cNvPr>
          <p:cNvSpPr txBox="1"/>
          <p:nvPr/>
        </p:nvSpPr>
        <p:spPr>
          <a:xfrm>
            <a:off x="1171043" y="5511625"/>
            <a:ext cx="984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Zip codes with &gt; 20 unique venues: </a:t>
            </a:r>
          </a:p>
          <a:p>
            <a:r>
              <a:rPr lang="en-US" dirty="0"/>
              <a:t>37%					63.9%				        35%</a:t>
            </a:r>
          </a:p>
        </p:txBody>
      </p:sp>
    </p:spTree>
    <p:extLst>
      <p:ext uri="{BB962C8B-B14F-4D97-AF65-F5344CB8AC3E}">
        <p14:creationId xmlns:p14="http://schemas.microsoft.com/office/powerpoint/2010/main" val="428017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AF8F-8C29-48C3-ABDE-BABB932E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6328-6B4B-400E-83D7-76AA473D1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dirty="0"/>
              <a:t>By using Foursquare data, venues with a food category were identified and mapped </a:t>
            </a:r>
          </a:p>
          <a:p>
            <a:r>
              <a:rPr lang="en-US" dirty="0"/>
              <a:t>The zip codes were plotted versus the number of unique types of food categories they contained and normalized based on number of zip codes in the city</a:t>
            </a:r>
          </a:p>
          <a:p>
            <a:r>
              <a:rPr lang="en-US" dirty="0"/>
              <a:t>Seattle had the highest percentage of zip codes with more than 20 different types of food venues at 63.9%, Baltimore had 37% and Milwaukee had 35%</a:t>
            </a:r>
          </a:p>
          <a:p>
            <a:r>
              <a:rPr lang="en-US" dirty="0"/>
              <a:t>This data shows that a Foodie would be wise to travel to Seattle on their next adventure and Milwaukee and Baltimore should attract more diverse restaurants to increase tourism</a:t>
            </a:r>
          </a:p>
        </p:txBody>
      </p:sp>
    </p:spTree>
    <p:extLst>
      <p:ext uri="{BB962C8B-B14F-4D97-AF65-F5344CB8AC3E}">
        <p14:creationId xmlns:p14="http://schemas.microsoft.com/office/powerpoint/2010/main" val="199944272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415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-apple-system</vt:lpstr>
      <vt:lpstr>Arial</vt:lpstr>
      <vt:lpstr>Univers</vt:lpstr>
      <vt:lpstr>GradientVTI</vt:lpstr>
      <vt:lpstr>Identification of Cities for Foodies</vt:lpstr>
      <vt:lpstr>Identifying cities for Foodies is good for business</vt:lpstr>
      <vt:lpstr>Data Acquisition and Cleaning</vt:lpstr>
      <vt:lpstr>Data Acquisition and Cleaning (cont.)</vt:lpstr>
      <vt:lpstr>Baltimore Food Venue Map</vt:lpstr>
      <vt:lpstr>Seattle Food Venue Map</vt:lpstr>
      <vt:lpstr>Milwaukee Food Venue Map</vt:lpstr>
      <vt:lpstr>Unique food venues per city</vt:lpstr>
      <vt:lpstr>Discussion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Cities for Foodies</dc:title>
  <dc:creator>Anna Goodridge</dc:creator>
  <cp:lastModifiedBy>Anna Goodridge</cp:lastModifiedBy>
  <cp:revision>6</cp:revision>
  <dcterms:created xsi:type="dcterms:W3CDTF">2020-05-28T00:21:38Z</dcterms:created>
  <dcterms:modified xsi:type="dcterms:W3CDTF">2020-05-28T01:24:13Z</dcterms:modified>
</cp:coreProperties>
</file>